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9" r:id="rId2"/>
    <p:sldId id="257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E0AB86-AAA8-4E6E-9B28-D84850647BCC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FF0E6-DE71-40F0-9638-E08097C631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457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4757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ED9A5-F830-7F49-9B34-00E0ACAA11F8}" type="slidenum">
              <a:rPr kumimoji="0" lang="lt-L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57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lt-L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0216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4757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ED9A5-F830-7F49-9B34-00E0ACAA11F8}" type="slidenum">
              <a:rPr kumimoji="0" lang="lt-L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57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t-L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9063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4757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1EED9A5-F830-7F49-9B34-00E0ACAA11F8}" type="slidenum">
              <a:rPr kumimoji="0" lang="lt-L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57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lt-L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0282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522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48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839840" rtl="0" eaLnBrk="1" latinLnBrk="0" hangingPunct="1">
        <a:spcBef>
          <a:spcPct val="0"/>
        </a:spcBef>
        <a:buNone/>
        <a:defRPr sz="80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880" indent="-629880" algn="l" defTabSz="839840" rtl="0" eaLnBrk="1" latinLnBrk="0" hangingPunct="1">
        <a:spcBef>
          <a:spcPct val="20000"/>
        </a:spcBef>
        <a:buFont typeface="Arial"/>
        <a:buChar char="•"/>
        <a:defRPr sz="5873" kern="1200">
          <a:solidFill>
            <a:schemeClr val="tx1"/>
          </a:solidFill>
          <a:latin typeface="+mn-lt"/>
          <a:ea typeface="+mn-ea"/>
          <a:cs typeface="+mn-cs"/>
        </a:defRPr>
      </a:lvl1pPr>
      <a:lvl2pPr marL="1364739" indent="-524900" algn="l" defTabSz="839840" rtl="0" eaLnBrk="1" latinLnBrk="0" hangingPunct="1">
        <a:spcBef>
          <a:spcPct val="20000"/>
        </a:spcBef>
        <a:buFont typeface="Arial"/>
        <a:buChar char="–"/>
        <a:defRPr sz="5149" kern="1200">
          <a:solidFill>
            <a:schemeClr val="tx1"/>
          </a:solidFill>
          <a:latin typeface="+mn-lt"/>
          <a:ea typeface="+mn-ea"/>
          <a:cs typeface="+mn-cs"/>
        </a:defRPr>
      </a:lvl2pPr>
      <a:lvl3pPr marL="2099599" indent="-419920" algn="l" defTabSz="839840" rtl="0" eaLnBrk="1" latinLnBrk="0" hangingPunct="1">
        <a:spcBef>
          <a:spcPct val="20000"/>
        </a:spcBef>
        <a:buFont typeface="Arial"/>
        <a:buChar char="•"/>
        <a:defRPr sz="4425" kern="1200">
          <a:solidFill>
            <a:schemeClr val="tx1"/>
          </a:solidFill>
          <a:latin typeface="+mn-lt"/>
          <a:ea typeface="+mn-ea"/>
          <a:cs typeface="+mn-cs"/>
        </a:defRPr>
      </a:lvl3pPr>
      <a:lvl4pPr marL="2939439" indent="-419920" algn="l" defTabSz="839840" rtl="0" eaLnBrk="1" latinLnBrk="0" hangingPunct="1">
        <a:spcBef>
          <a:spcPct val="20000"/>
        </a:spcBef>
        <a:buFont typeface="Arial"/>
        <a:buChar char="–"/>
        <a:defRPr sz="3660" kern="1200">
          <a:solidFill>
            <a:schemeClr val="tx1"/>
          </a:solidFill>
          <a:latin typeface="+mn-lt"/>
          <a:ea typeface="+mn-ea"/>
          <a:cs typeface="+mn-cs"/>
        </a:defRPr>
      </a:lvl4pPr>
      <a:lvl5pPr marL="3779279" indent="-419920" algn="l" defTabSz="839840" rtl="0" eaLnBrk="1" latinLnBrk="0" hangingPunct="1">
        <a:spcBef>
          <a:spcPct val="20000"/>
        </a:spcBef>
        <a:buFont typeface="Arial"/>
        <a:buChar char="»"/>
        <a:defRPr sz="3660" kern="1200">
          <a:solidFill>
            <a:schemeClr val="tx1"/>
          </a:solidFill>
          <a:latin typeface="+mn-lt"/>
          <a:ea typeface="+mn-ea"/>
          <a:cs typeface="+mn-cs"/>
        </a:defRPr>
      </a:lvl5pPr>
      <a:lvl6pPr marL="4619119" indent="-419920" algn="l" defTabSz="839840" rtl="0" eaLnBrk="1" latinLnBrk="0" hangingPunct="1">
        <a:spcBef>
          <a:spcPct val="20000"/>
        </a:spcBef>
        <a:buFont typeface="Arial"/>
        <a:buChar char="•"/>
        <a:defRPr sz="3660" kern="1200">
          <a:solidFill>
            <a:schemeClr val="tx1"/>
          </a:solidFill>
          <a:latin typeface="+mn-lt"/>
          <a:ea typeface="+mn-ea"/>
          <a:cs typeface="+mn-cs"/>
        </a:defRPr>
      </a:lvl6pPr>
      <a:lvl7pPr marL="5458958" indent="-419920" algn="l" defTabSz="839840" rtl="0" eaLnBrk="1" latinLnBrk="0" hangingPunct="1">
        <a:spcBef>
          <a:spcPct val="20000"/>
        </a:spcBef>
        <a:buFont typeface="Arial"/>
        <a:buChar char="•"/>
        <a:defRPr sz="3660" kern="1200">
          <a:solidFill>
            <a:schemeClr val="tx1"/>
          </a:solidFill>
          <a:latin typeface="+mn-lt"/>
          <a:ea typeface="+mn-ea"/>
          <a:cs typeface="+mn-cs"/>
        </a:defRPr>
      </a:lvl7pPr>
      <a:lvl8pPr marL="6298799" indent="-419920" algn="l" defTabSz="839840" rtl="0" eaLnBrk="1" latinLnBrk="0" hangingPunct="1">
        <a:spcBef>
          <a:spcPct val="20000"/>
        </a:spcBef>
        <a:buFont typeface="Arial"/>
        <a:buChar char="•"/>
        <a:defRPr sz="3660" kern="1200">
          <a:solidFill>
            <a:schemeClr val="tx1"/>
          </a:solidFill>
          <a:latin typeface="+mn-lt"/>
          <a:ea typeface="+mn-ea"/>
          <a:cs typeface="+mn-cs"/>
        </a:defRPr>
      </a:lvl8pPr>
      <a:lvl9pPr marL="7138638" indent="-419920" algn="l" defTabSz="839840" rtl="0" eaLnBrk="1" latinLnBrk="0" hangingPunct="1">
        <a:spcBef>
          <a:spcPct val="20000"/>
        </a:spcBef>
        <a:buFont typeface="Arial"/>
        <a:buChar char="•"/>
        <a:defRPr sz="36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9840" rtl="0" eaLnBrk="1" latinLnBrk="0" hangingPunct="1">
        <a:defRPr sz="3298" kern="1200">
          <a:solidFill>
            <a:schemeClr val="tx1"/>
          </a:solidFill>
          <a:latin typeface="+mn-lt"/>
          <a:ea typeface="+mn-ea"/>
          <a:cs typeface="+mn-cs"/>
        </a:defRPr>
      </a:lvl1pPr>
      <a:lvl2pPr marL="839840" algn="l" defTabSz="839840" rtl="0" eaLnBrk="1" latinLnBrk="0" hangingPunct="1">
        <a:defRPr sz="3298" kern="1200">
          <a:solidFill>
            <a:schemeClr val="tx1"/>
          </a:solidFill>
          <a:latin typeface="+mn-lt"/>
          <a:ea typeface="+mn-ea"/>
          <a:cs typeface="+mn-cs"/>
        </a:defRPr>
      </a:lvl2pPr>
      <a:lvl3pPr marL="1679680" algn="l" defTabSz="839840" rtl="0" eaLnBrk="1" latinLnBrk="0" hangingPunct="1">
        <a:defRPr sz="3298" kern="1200">
          <a:solidFill>
            <a:schemeClr val="tx1"/>
          </a:solidFill>
          <a:latin typeface="+mn-lt"/>
          <a:ea typeface="+mn-ea"/>
          <a:cs typeface="+mn-cs"/>
        </a:defRPr>
      </a:lvl3pPr>
      <a:lvl4pPr marL="2519519" algn="l" defTabSz="839840" rtl="0" eaLnBrk="1" latinLnBrk="0" hangingPunct="1">
        <a:defRPr sz="3298" kern="1200">
          <a:solidFill>
            <a:schemeClr val="tx1"/>
          </a:solidFill>
          <a:latin typeface="+mn-lt"/>
          <a:ea typeface="+mn-ea"/>
          <a:cs typeface="+mn-cs"/>
        </a:defRPr>
      </a:lvl4pPr>
      <a:lvl5pPr marL="3359359" algn="l" defTabSz="839840" rtl="0" eaLnBrk="1" latinLnBrk="0" hangingPunct="1">
        <a:defRPr sz="3298" kern="1200">
          <a:solidFill>
            <a:schemeClr val="tx1"/>
          </a:solidFill>
          <a:latin typeface="+mn-lt"/>
          <a:ea typeface="+mn-ea"/>
          <a:cs typeface="+mn-cs"/>
        </a:defRPr>
      </a:lvl5pPr>
      <a:lvl6pPr marL="4199199" algn="l" defTabSz="839840" rtl="0" eaLnBrk="1" latinLnBrk="0" hangingPunct="1">
        <a:defRPr sz="3298" kern="1200">
          <a:solidFill>
            <a:schemeClr val="tx1"/>
          </a:solidFill>
          <a:latin typeface="+mn-lt"/>
          <a:ea typeface="+mn-ea"/>
          <a:cs typeface="+mn-cs"/>
        </a:defRPr>
      </a:lvl6pPr>
      <a:lvl7pPr marL="5039039" algn="l" defTabSz="839840" rtl="0" eaLnBrk="1" latinLnBrk="0" hangingPunct="1">
        <a:defRPr sz="3298" kern="1200">
          <a:solidFill>
            <a:schemeClr val="tx1"/>
          </a:solidFill>
          <a:latin typeface="+mn-lt"/>
          <a:ea typeface="+mn-ea"/>
          <a:cs typeface="+mn-cs"/>
        </a:defRPr>
      </a:lvl7pPr>
      <a:lvl8pPr marL="5878879" algn="l" defTabSz="839840" rtl="0" eaLnBrk="1" latinLnBrk="0" hangingPunct="1">
        <a:defRPr sz="3298" kern="1200">
          <a:solidFill>
            <a:schemeClr val="tx1"/>
          </a:solidFill>
          <a:latin typeface="+mn-lt"/>
          <a:ea typeface="+mn-ea"/>
          <a:cs typeface="+mn-cs"/>
        </a:defRPr>
      </a:lvl8pPr>
      <a:lvl9pPr marL="6718719" algn="l" defTabSz="839840" rtl="0" eaLnBrk="1" latinLnBrk="0" hangingPunct="1">
        <a:defRPr sz="32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472"/>
          <p:cNvSpPr txBox="1">
            <a:spLocks noChangeArrowheads="1"/>
          </p:cNvSpPr>
          <p:nvPr/>
        </p:nvSpPr>
        <p:spPr bwMode="auto">
          <a:xfrm>
            <a:off x="258727" y="2035836"/>
            <a:ext cx="4059273" cy="14126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 lIns="150838" tIns="150838" rIns="150838" bIns="150838">
            <a:spAutoFit/>
          </a:bodyPr>
          <a:lstStyle>
            <a:lvl1pPr defTabSz="360045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36004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36004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36004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360045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defTabSz="857267">
              <a:spcBef>
                <a:spcPct val="0"/>
              </a:spcBef>
              <a:buNone/>
            </a:pPr>
            <a:r>
              <a:rPr lang="lv-LV" sz="18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Teksts</a:t>
            </a:r>
          </a:p>
          <a:p>
            <a:pPr algn="just" defTabSz="857267">
              <a:spcBef>
                <a:spcPct val="0"/>
              </a:spcBef>
              <a:buNone/>
            </a:pPr>
            <a:endParaRPr lang="lv-LV" sz="18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807333-B18B-4779-812F-ECFBF6BC6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3" y="-5377629"/>
            <a:ext cx="74345" cy="39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781" tIns="18390" rIns="36781" bIns="18390" numCol="1" anchor="ctr" anchorCtr="0" compatLnSpc="1">
            <a:prstTxWarp prst="textNoShape">
              <a:avLst/>
            </a:prstTxWarp>
            <a:spAutoFit/>
          </a:bodyPr>
          <a:lstStyle/>
          <a:p>
            <a:pPr defTabSz="351378"/>
            <a:endParaRPr lang="lt-LT" sz="233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7827FF4C-B2E6-44E9-8281-A188A5129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5495" y="4011938"/>
            <a:ext cx="74345" cy="39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781" tIns="18390" rIns="36781" bIns="18390" numCol="1" anchor="ctr" anchorCtr="0" compatLnSpc="1">
            <a:prstTxWarp prst="textNoShape">
              <a:avLst/>
            </a:prstTxWarp>
            <a:spAutoFit/>
          </a:bodyPr>
          <a:lstStyle/>
          <a:p>
            <a:pPr defTabSz="351378"/>
            <a:endParaRPr lang="lt-LT" sz="233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956FBB-F50B-4001-A17E-EE1008D25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5495" y="5176668"/>
            <a:ext cx="74345" cy="39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781" tIns="18390" rIns="36781" bIns="18390" numCol="1" anchor="ctr" anchorCtr="0" compatLnSpc="1">
            <a:prstTxWarp prst="textNoShape">
              <a:avLst/>
            </a:prstTxWarp>
            <a:spAutoFit/>
          </a:bodyPr>
          <a:lstStyle/>
          <a:p>
            <a:pPr defTabSz="351378"/>
            <a:endParaRPr lang="lt-LT" sz="233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3C9DA60-934F-1B3E-FD60-2D0DFF113144}"/>
              </a:ext>
            </a:extLst>
          </p:cNvPr>
          <p:cNvSpPr txBox="1"/>
          <p:nvPr/>
        </p:nvSpPr>
        <p:spPr>
          <a:xfrm>
            <a:off x="661978" y="10384058"/>
            <a:ext cx="5530031" cy="1144865"/>
          </a:xfrm>
          <a:prstGeom prst="rect">
            <a:avLst/>
          </a:prstGeom>
          <a:gradFill>
            <a:gsLst>
              <a:gs pos="0">
                <a:schemeClr val="accent3">
                  <a:lumMod val="0"/>
                  <a:lumOff val="100000"/>
                  <a:alpha val="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defTabSz="351378"/>
            <a:r>
              <a:rPr lang="lv-LV" sz="1368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lv-LV" sz="1368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No.</a:t>
            </a:r>
            <a:r>
              <a:rPr lang="en-US" sz="1368" dirty="0">
                <a:solidFill>
                  <a:prstClr val="black"/>
                </a:solidFill>
                <a:latin typeface="Calibri"/>
              </a:rPr>
              <a:t> 22-00-A01612-000001</a:t>
            </a:r>
            <a:r>
              <a:rPr lang="lv-LV" sz="1368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18-00-A01620-000030</a:t>
            </a:r>
            <a:r>
              <a:rPr lang="lv-LV" sz="1368" dirty="0">
                <a:solidFill>
                  <a:prstClr val="black"/>
                </a:solidFill>
                <a:latin typeface="Calibri"/>
              </a:rPr>
              <a:t> “Bioloģiskās lauksaimniecības principiem atbilstoši smiltsērkšķu audzēšanas tehnoloģiskie risinājumi, ņemot vērā trīs galvenos aspektus: smiltsērkšķu </a:t>
            </a:r>
            <a:r>
              <a:rPr lang="lv-LV" sz="1368" dirty="0" err="1">
                <a:solidFill>
                  <a:prstClr val="black"/>
                </a:solidFill>
                <a:latin typeface="Calibri"/>
              </a:rPr>
              <a:t>raibspārnmušas</a:t>
            </a:r>
            <a:r>
              <a:rPr lang="lv-LV" sz="1368" dirty="0">
                <a:solidFill>
                  <a:prstClr val="black"/>
                </a:solidFill>
                <a:latin typeface="Calibri"/>
              </a:rPr>
              <a:t> </a:t>
            </a:r>
            <a:r>
              <a:rPr lang="lv-LV" sz="1368" dirty="0" err="1">
                <a:solidFill>
                  <a:prstClr val="black"/>
                </a:solidFill>
                <a:latin typeface="Calibri"/>
              </a:rPr>
              <a:t>Rhagoletis</a:t>
            </a:r>
            <a:r>
              <a:rPr lang="lv-LV" sz="1368" dirty="0">
                <a:solidFill>
                  <a:prstClr val="black"/>
                </a:solidFill>
                <a:latin typeface="Calibri"/>
              </a:rPr>
              <a:t> </a:t>
            </a:r>
            <a:r>
              <a:rPr lang="lv-LV" sz="1368" dirty="0" err="1">
                <a:solidFill>
                  <a:prstClr val="black"/>
                </a:solidFill>
                <a:latin typeface="Calibri"/>
              </a:rPr>
              <a:t>batava</a:t>
            </a:r>
            <a:r>
              <a:rPr lang="lv-LV" sz="1368" dirty="0">
                <a:solidFill>
                  <a:prstClr val="black"/>
                </a:solidFill>
                <a:latin typeface="Calibri"/>
              </a:rPr>
              <a:t> ierobežošana, mēslošana un laistīšana smiltsērkšķu </a:t>
            </a:r>
            <a:r>
              <a:rPr lang="lv-LV" sz="1368" dirty="0" err="1">
                <a:solidFill>
                  <a:prstClr val="black"/>
                </a:solidFill>
                <a:latin typeface="Calibri"/>
              </a:rPr>
              <a:t>komercstādījumos</a:t>
            </a:r>
            <a:r>
              <a:rPr lang="lv-LV" sz="1368" dirty="0">
                <a:solidFill>
                  <a:prstClr val="black"/>
                </a:solidFill>
                <a:latin typeface="Calibri"/>
              </a:rPr>
              <a:t>” finansiālu atbalstu, līgums Nr.</a:t>
            </a:r>
            <a:r>
              <a:rPr lang="en-US" sz="1368" dirty="0">
                <a:solidFill>
                  <a:prstClr val="black"/>
                </a:solidFill>
                <a:latin typeface="Calibri"/>
              </a:rPr>
              <a:t> </a:t>
            </a:r>
            <a:endParaRPr lang="lv-LV" sz="1368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20406" y="9381739"/>
            <a:ext cx="11137166" cy="3872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defTabSz="351378">
              <a:lnSpc>
                <a:spcPts val="2269"/>
              </a:lnSpc>
            </a:pPr>
            <a:r>
              <a:rPr lang="lt-LT" sz="1825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Conclusion</a:t>
            </a:r>
          </a:p>
        </p:txBody>
      </p:sp>
      <p:sp>
        <p:nvSpPr>
          <p:cNvPr id="53" name="Text Box 472"/>
          <p:cNvSpPr txBox="1">
            <a:spLocks noChangeArrowheads="1"/>
          </p:cNvSpPr>
          <p:nvPr/>
        </p:nvSpPr>
        <p:spPr bwMode="auto">
          <a:xfrm>
            <a:off x="600950" y="9679341"/>
            <a:ext cx="11086327" cy="655487"/>
          </a:xfrm>
          <a:prstGeom prst="rect">
            <a:avLst/>
          </a:prstGeom>
          <a:gradFill>
            <a:gsLst>
              <a:gs pos="0">
                <a:schemeClr val="accent3">
                  <a:alpha val="0"/>
                  <a:lumMod val="0"/>
                  <a:lumOff val="100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bg1"/>
            </a:solidFill>
          </a:ln>
        </p:spPr>
        <p:txBody>
          <a:bodyPr wrap="square" lIns="150838" tIns="150838" rIns="150838" bIns="150838">
            <a:spAutoFit/>
          </a:bodyPr>
          <a:lstStyle>
            <a:lvl1pPr defTabSz="360045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36004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36004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36004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360045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857267">
              <a:spcBef>
                <a:spcPct val="0"/>
              </a:spcBef>
              <a:buNone/>
            </a:pP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Cumulative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vegetative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growth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of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tree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trunk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two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years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(2022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spring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to 2023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autumn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was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24,8 mm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untreated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variant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till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28,0 mm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used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liquid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i="1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manure</a:t>
            </a:r>
            <a:r>
              <a:rPr lang="lv-LV" altLang="fr-FR" sz="114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defTabSz="857267">
              <a:spcBef>
                <a:spcPct val="0"/>
              </a:spcBef>
              <a:buNone/>
            </a:pPr>
            <a:r>
              <a:rPr lang="en-GB" altLang="fr-FR" sz="114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organic fertilizers have an equivalent effect</a:t>
            </a:r>
            <a:r>
              <a:rPr lang="lv-LV" altLang="fr-FR" sz="114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mineral</a:t>
            </a:r>
            <a:r>
              <a:rPr lang="lv-LV" altLang="fr-FR" sz="114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fertilizer</a:t>
            </a:r>
            <a:r>
              <a:rPr lang="en-GB" altLang="fr-FR" sz="114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</a:t>
            </a:r>
            <a:r>
              <a:rPr lang="lv-LV" altLang="fr-FR" sz="114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it </a:t>
            </a:r>
            <a:r>
              <a:rPr lang="lv-LV" altLang="fr-FR" sz="114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means</a:t>
            </a:r>
            <a:r>
              <a:rPr lang="lv-LV" altLang="fr-FR" sz="114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lv-LV" altLang="fr-FR" sz="1140" dirty="0" err="1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its</a:t>
            </a:r>
            <a:r>
              <a:rPr lang="en-GB" altLang="fr-FR" sz="1140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can provide plants with the necessary nutrients, especially when viewed over several years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37737" y="105725"/>
            <a:ext cx="7072245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351378">
              <a:defRPr/>
            </a:pPr>
            <a:r>
              <a:rPr lang="lv-LV" sz="1200" b="1" i="0" dirty="0" smtClean="0">
                <a:solidFill>
                  <a:srgbClr val="00B050"/>
                </a:solidFill>
                <a:effectLst/>
                <a:latin typeface="Baltic "/>
              </a:rPr>
              <a:t>Zinātniski </a:t>
            </a:r>
            <a:r>
              <a:rPr lang="lv-LV" sz="1200" b="1" i="0" dirty="0">
                <a:solidFill>
                  <a:srgbClr val="00B050"/>
                </a:solidFill>
                <a:effectLst/>
                <a:latin typeface="Baltic "/>
              </a:rPr>
              <a:t>praktiskā konference "Līdzsvarota lauksaimniecība" 2025</a:t>
            </a:r>
          </a:p>
          <a:p>
            <a:pPr algn="r" defTabSz="351378">
              <a:defRPr/>
            </a:pPr>
            <a:endParaRPr lang="en-US" sz="114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6" name="Text Box 472"/>
          <p:cNvSpPr txBox="1">
            <a:spLocks noChangeArrowheads="1"/>
          </p:cNvSpPr>
          <p:nvPr/>
        </p:nvSpPr>
        <p:spPr bwMode="auto">
          <a:xfrm>
            <a:off x="4378918" y="2032318"/>
            <a:ext cx="4092904" cy="14126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lIns="150838" tIns="150838" rIns="150838" bIns="150838">
            <a:spAutoFit/>
          </a:bodyPr>
          <a:lstStyle>
            <a:lvl1pPr defTabSz="360045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36004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36004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36004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360045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defTabSz="857267">
              <a:spcBef>
                <a:spcPct val="0"/>
              </a:spcBef>
              <a:buNone/>
            </a:pPr>
            <a:r>
              <a:rPr lang="lv-LV" sz="1800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Teksts</a:t>
            </a:r>
          </a:p>
          <a:p>
            <a:pPr algn="just" defTabSz="857267">
              <a:spcBef>
                <a:spcPct val="0"/>
              </a:spcBef>
              <a:buNone/>
            </a:pPr>
            <a:endParaRPr lang="lv-LV" sz="18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" name="AutoShape 2" descr="blob:https://web.whatsapp.com/e6106b17-26b7-4d01-b96a-3e18b4fb925f"/>
          <p:cNvSpPr>
            <a:spLocks noChangeAspect="1" noChangeArrowheads="1"/>
          </p:cNvSpPr>
          <p:nvPr/>
        </p:nvSpPr>
        <p:spPr bwMode="auto">
          <a:xfrm>
            <a:off x="37042" y="-34396"/>
            <a:ext cx="72571" cy="72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1771" tIns="10886" rIns="21771" bIns="10886" numCol="1" anchor="t" anchorCtr="0" compatLnSpc="1">
            <a:prstTxWarp prst="textNoShape">
              <a:avLst/>
            </a:prstTxWarp>
          </a:bodyPr>
          <a:lstStyle/>
          <a:p>
            <a:pPr defTabSz="351378"/>
            <a:endParaRPr lang="en-GB" sz="138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3C9DA60-934F-1B3E-FD60-2D0DFF113144}"/>
              </a:ext>
            </a:extLst>
          </p:cNvPr>
          <p:cNvSpPr txBox="1"/>
          <p:nvPr/>
        </p:nvSpPr>
        <p:spPr>
          <a:xfrm>
            <a:off x="698263" y="10420343"/>
            <a:ext cx="5530031" cy="1144865"/>
          </a:xfrm>
          <a:prstGeom prst="rect">
            <a:avLst/>
          </a:prstGeom>
          <a:gradFill>
            <a:gsLst>
              <a:gs pos="0">
                <a:schemeClr val="accent3">
                  <a:lumMod val="0"/>
                  <a:lumOff val="100000"/>
                  <a:alpha val="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defTabSz="351378"/>
            <a:r>
              <a:rPr lang="lv-LV" sz="1368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lv-LV" sz="1368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No.</a:t>
            </a:r>
            <a:r>
              <a:rPr lang="en-US" sz="1368" dirty="0">
                <a:solidFill>
                  <a:prstClr val="black"/>
                </a:solidFill>
                <a:latin typeface="Calibri"/>
              </a:rPr>
              <a:t> 22-00-A01612-000001</a:t>
            </a:r>
            <a:r>
              <a:rPr lang="lv-LV" sz="1368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18-00-A01620-000030</a:t>
            </a:r>
            <a:r>
              <a:rPr lang="lv-LV" sz="1368" dirty="0">
                <a:solidFill>
                  <a:prstClr val="black"/>
                </a:solidFill>
                <a:latin typeface="Calibri"/>
              </a:rPr>
              <a:t> “Bioloģiskās lauksaimniecības principiem atbilstoši smiltsērkšķu audzēšanas tehnoloģiskie risinājumi, ņemot vērā trīs galvenos aspektus: smiltsērkšķu </a:t>
            </a:r>
            <a:r>
              <a:rPr lang="lv-LV" sz="1368" dirty="0" err="1">
                <a:solidFill>
                  <a:prstClr val="black"/>
                </a:solidFill>
                <a:latin typeface="Calibri"/>
              </a:rPr>
              <a:t>raibspārnmušas</a:t>
            </a:r>
            <a:r>
              <a:rPr lang="lv-LV" sz="1368" dirty="0">
                <a:solidFill>
                  <a:prstClr val="black"/>
                </a:solidFill>
                <a:latin typeface="Calibri"/>
              </a:rPr>
              <a:t> </a:t>
            </a:r>
            <a:r>
              <a:rPr lang="lv-LV" sz="1368" dirty="0" err="1">
                <a:solidFill>
                  <a:prstClr val="black"/>
                </a:solidFill>
                <a:latin typeface="Calibri"/>
              </a:rPr>
              <a:t>Rhagoletis</a:t>
            </a:r>
            <a:r>
              <a:rPr lang="lv-LV" sz="1368" dirty="0">
                <a:solidFill>
                  <a:prstClr val="black"/>
                </a:solidFill>
                <a:latin typeface="Calibri"/>
              </a:rPr>
              <a:t> </a:t>
            </a:r>
            <a:r>
              <a:rPr lang="lv-LV" sz="1368" dirty="0" err="1">
                <a:solidFill>
                  <a:prstClr val="black"/>
                </a:solidFill>
                <a:latin typeface="Calibri"/>
              </a:rPr>
              <a:t>batava</a:t>
            </a:r>
            <a:r>
              <a:rPr lang="lv-LV" sz="1368" dirty="0">
                <a:solidFill>
                  <a:prstClr val="black"/>
                </a:solidFill>
                <a:latin typeface="Calibri"/>
              </a:rPr>
              <a:t> ierobežošana, mēslošana un laistīšana smiltsērkšķu </a:t>
            </a:r>
            <a:r>
              <a:rPr lang="lv-LV" sz="1368" dirty="0" err="1">
                <a:solidFill>
                  <a:prstClr val="black"/>
                </a:solidFill>
                <a:latin typeface="Calibri"/>
              </a:rPr>
              <a:t>komercstādījumos</a:t>
            </a:r>
            <a:r>
              <a:rPr lang="lv-LV" sz="1368" dirty="0">
                <a:solidFill>
                  <a:prstClr val="black"/>
                </a:solidFill>
                <a:latin typeface="Calibri"/>
              </a:rPr>
              <a:t>” finansiālu atbalstu, līgums Nr.</a:t>
            </a:r>
            <a:r>
              <a:rPr lang="en-US" sz="1368" dirty="0">
                <a:solidFill>
                  <a:prstClr val="black"/>
                </a:solidFill>
                <a:latin typeface="Calibri"/>
              </a:rPr>
              <a:t> </a:t>
            </a:r>
            <a:endParaRPr lang="lv-LV" sz="1368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84585" y="123691"/>
            <a:ext cx="545973" cy="461665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3C9DA60-934F-1B3E-FD60-2D0DFF113144}"/>
              </a:ext>
            </a:extLst>
          </p:cNvPr>
          <p:cNvSpPr txBox="1"/>
          <p:nvPr/>
        </p:nvSpPr>
        <p:spPr>
          <a:xfrm>
            <a:off x="286016" y="6183193"/>
            <a:ext cx="11744542" cy="5133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351378"/>
            <a:r>
              <a:rPr lang="lv-LV" sz="1368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Projekta Nr., nosaukums vai cita informācija</a:t>
            </a:r>
          </a:p>
          <a:p>
            <a:pPr defTabSz="351378"/>
            <a:endParaRPr lang="lv-LV" sz="1368" b="1" i="1" dirty="0">
              <a:solidFill>
                <a:prstClr val="black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A9A3D4-9B89-4F0A-AD8C-C21F9125C9E2}"/>
              </a:ext>
            </a:extLst>
          </p:cNvPr>
          <p:cNvSpPr/>
          <p:nvPr/>
        </p:nvSpPr>
        <p:spPr>
          <a:xfrm>
            <a:off x="8551333" y="1675808"/>
            <a:ext cx="3479225" cy="44543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ATTĒLS/I VAI GRAFIKS/I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D3858A-1900-4D70-B8F6-946D66C21FA5}"/>
              </a:ext>
            </a:extLst>
          </p:cNvPr>
          <p:cNvSpPr/>
          <p:nvPr/>
        </p:nvSpPr>
        <p:spPr>
          <a:xfrm>
            <a:off x="286016" y="3497684"/>
            <a:ext cx="8185805" cy="26324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/>
              <a:t>ATTĒLS/I VAI GRAFIKS/I</a:t>
            </a:r>
            <a:endParaRPr lang="lv-LV" dirty="0"/>
          </a:p>
        </p:txBody>
      </p:sp>
      <p:sp>
        <p:nvSpPr>
          <p:cNvPr id="24" name="Text Box 471">
            <a:extLst>
              <a:ext uri="{FF2B5EF4-FFF2-40B4-BE49-F238E27FC236}">
                <a16:creationId xmlns:a16="http://schemas.microsoft.com/office/drawing/2014/main" id="{02D86A19-F64D-41BE-B77E-55517BF6D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27" y="1675808"/>
            <a:ext cx="8213095" cy="3997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lIns="30110" tIns="15053" rIns="30110" bIns="15053">
            <a:spAutoFit/>
          </a:bodyPr>
          <a:lstStyle>
            <a:lvl1pPr defTabSz="7493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74930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7493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7493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7493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749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749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749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749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178408">
              <a:spcBef>
                <a:spcPct val="50000"/>
              </a:spcBef>
              <a:buNone/>
            </a:pPr>
            <a:r>
              <a:rPr lang="lv-LV" altLang="fr-FR" b="1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IEVADS</a:t>
            </a:r>
            <a:endParaRPr lang="en-US" altLang="fr-FR" b="1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A91523B-B3D2-482B-B7D7-CF71B03D89A0}"/>
              </a:ext>
            </a:extLst>
          </p:cNvPr>
          <p:cNvSpPr txBox="1"/>
          <p:nvPr/>
        </p:nvSpPr>
        <p:spPr>
          <a:xfrm>
            <a:off x="1006884" y="614569"/>
            <a:ext cx="10274458" cy="1014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indent="217361" algn="ctr" defTabSz="351378">
              <a:tabLst>
                <a:tab pos="977741" algn="l"/>
                <a:tab pos="1701852" algn="l"/>
              </a:tabLst>
            </a:pPr>
            <a:r>
              <a:rPr lang="lv-LV" sz="2800" b="1" dirty="0" smtClean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ZIŅOJUMA </a:t>
            </a:r>
            <a:r>
              <a:rPr lang="lv-LV" sz="2800" b="1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NOSAUKUMS</a:t>
            </a:r>
            <a:endParaRPr lang="lt-LT" sz="2800" b="1" dirty="0">
              <a:solidFill>
                <a:prstClr val="black"/>
              </a:solidFill>
              <a:latin typeface="Times" panose="02020603050405020304" pitchFamily="18" charset="0"/>
              <a:ea typeface="Cambria" panose="02040503050406030204" pitchFamily="18" charset="0"/>
              <a:cs typeface="Times" panose="02020603050405020304" pitchFamily="18" charset="0"/>
            </a:endParaRPr>
          </a:p>
          <a:p>
            <a:pPr algn="ctr"/>
            <a:r>
              <a:rPr lang="lv-LV" sz="1595" b="1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Vārds Uzvārds</a:t>
            </a:r>
            <a:r>
              <a:rPr lang="lv-LV" sz="1595" b="1" baseline="30000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1</a:t>
            </a:r>
            <a:r>
              <a:rPr lang="lv-LV" sz="1595" b="1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, Vārds Uzvārds</a:t>
            </a:r>
            <a:r>
              <a:rPr lang="lv-LV" sz="1595" b="1" baseline="30000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2</a:t>
            </a:r>
            <a:r>
              <a:rPr lang="lv-LV" sz="1595" b="1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 </a:t>
            </a:r>
            <a:endParaRPr lang="en-GB" sz="1595" b="1" dirty="0">
              <a:solidFill>
                <a:prstClr val="black"/>
              </a:solidFill>
              <a:latin typeface="Times" panose="02020603050405020304" pitchFamily="18" charset="0"/>
              <a:ea typeface="Cambria" panose="02040503050406030204" pitchFamily="18" charset="0"/>
              <a:cs typeface="Times" panose="02020603050405020304" pitchFamily="18" charset="0"/>
            </a:endParaRPr>
          </a:p>
          <a:p>
            <a:pPr algn="ctr"/>
            <a:r>
              <a:rPr lang="lv-LV" sz="1595" baseline="30000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1</a:t>
            </a:r>
            <a:r>
              <a:rPr lang="lv-LV" sz="1595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Organizācijas nosaukums, </a:t>
            </a:r>
            <a:r>
              <a:rPr lang="lv-LV" sz="1595" baseline="30000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2</a:t>
            </a:r>
            <a:r>
              <a:rPr lang="lv-LV" sz="1595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Or</a:t>
            </a:r>
            <a:r>
              <a:rPr lang="lv-LV" sz="1600" dirty="0">
                <a:latin typeface="Times" panose="02020603050405020304" pitchFamily="18" charset="0"/>
                <a:cs typeface="Times" panose="02020603050405020304" pitchFamily="18" charset="0"/>
              </a:rPr>
              <a:t>ganizācijas nosaukums</a:t>
            </a:r>
            <a:endParaRPr lang="en-GB" sz="16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3691"/>
            <a:ext cx="1590095" cy="67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9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 Box 472"/>
          <p:cNvSpPr txBox="1">
            <a:spLocks noChangeArrowheads="1"/>
          </p:cNvSpPr>
          <p:nvPr/>
        </p:nvSpPr>
        <p:spPr bwMode="auto">
          <a:xfrm>
            <a:off x="81378" y="1989013"/>
            <a:ext cx="6268621" cy="418260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 lIns="150838" tIns="150838" rIns="150838" bIns="150838">
            <a:spAutoFit/>
          </a:bodyPr>
          <a:lstStyle>
            <a:lvl1pPr defTabSz="360045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36004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36004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36004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360045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 defTabSz="857267">
              <a:spcBef>
                <a:spcPct val="0"/>
              </a:spcBef>
              <a:buNone/>
            </a:pPr>
            <a:r>
              <a:rPr lang="lv-LV" sz="18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Teksts</a:t>
            </a:r>
          </a:p>
          <a:p>
            <a:pPr algn="just" defTabSz="857267">
              <a:spcBef>
                <a:spcPct val="0"/>
              </a:spcBef>
              <a:buNone/>
            </a:pPr>
            <a:endParaRPr lang="lv-LV" sz="1800" b="1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b="1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b="1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b="1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b="1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b="1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b="1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b="1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b="1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b="1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b="1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sz="1800" b="1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en-US" sz="18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9" name="Text Box 471"/>
          <p:cNvSpPr txBox="1">
            <a:spLocks noChangeArrowheads="1"/>
          </p:cNvSpPr>
          <p:nvPr/>
        </p:nvSpPr>
        <p:spPr bwMode="auto">
          <a:xfrm>
            <a:off x="81378" y="1543847"/>
            <a:ext cx="11950346" cy="46128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lIns="30110" tIns="15053" rIns="30110" bIns="15053">
            <a:spAutoFit/>
          </a:bodyPr>
          <a:lstStyle>
            <a:lvl1pPr defTabSz="7493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74930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7493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7493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7493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749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749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749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749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178408">
              <a:spcBef>
                <a:spcPct val="50000"/>
              </a:spcBef>
              <a:buNone/>
            </a:pPr>
            <a:r>
              <a:rPr lang="lv-LV" altLang="fr-FR" sz="2800" b="1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Materiāli un metodes</a:t>
            </a:r>
            <a:endParaRPr lang="en-US" altLang="fr-FR" sz="2800" b="1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807333-B18B-4779-812F-ECFBF6BC6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3" y="-5377629"/>
            <a:ext cx="74345" cy="39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781" tIns="18390" rIns="36781" bIns="18390" numCol="1" anchor="ctr" anchorCtr="0" compatLnSpc="1">
            <a:prstTxWarp prst="textNoShape">
              <a:avLst/>
            </a:prstTxWarp>
            <a:spAutoFit/>
          </a:bodyPr>
          <a:lstStyle/>
          <a:p>
            <a:pPr defTabSz="351378"/>
            <a:endParaRPr lang="lt-LT" sz="233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7827FF4C-B2E6-44E9-8281-A188A5129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5495" y="4011938"/>
            <a:ext cx="74345" cy="39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781" tIns="18390" rIns="36781" bIns="18390" numCol="1" anchor="ctr" anchorCtr="0" compatLnSpc="1">
            <a:prstTxWarp prst="textNoShape">
              <a:avLst/>
            </a:prstTxWarp>
            <a:spAutoFit/>
          </a:bodyPr>
          <a:lstStyle/>
          <a:p>
            <a:pPr defTabSz="351378"/>
            <a:endParaRPr lang="lt-LT" sz="233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956FBB-F50B-4001-A17E-EE1008D25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5495" y="5176668"/>
            <a:ext cx="74345" cy="39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781" tIns="18390" rIns="36781" bIns="18390" numCol="1" anchor="ctr" anchorCtr="0" compatLnSpc="1">
            <a:prstTxWarp prst="textNoShape">
              <a:avLst/>
            </a:prstTxWarp>
            <a:spAutoFit/>
          </a:bodyPr>
          <a:lstStyle/>
          <a:p>
            <a:pPr defTabSz="351378"/>
            <a:endParaRPr lang="lt-LT" sz="233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AutoShape 2" descr="blob:https://web.whatsapp.com/e6106b17-26b7-4d01-b96a-3e18b4fb925f"/>
          <p:cNvSpPr>
            <a:spLocks noChangeAspect="1" noChangeArrowheads="1"/>
          </p:cNvSpPr>
          <p:nvPr/>
        </p:nvSpPr>
        <p:spPr bwMode="auto">
          <a:xfrm>
            <a:off x="37042" y="-34396"/>
            <a:ext cx="72571" cy="72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1771" tIns="10886" rIns="21771" bIns="10886" numCol="1" anchor="t" anchorCtr="0" compatLnSpc="1">
            <a:prstTxWarp prst="textNoShape">
              <a:avLst/>
            </a:prstTxWarp>
          </a:bodyPr>
          <a:lstStyle/>
          <a:p>
            <a:pPr defTabSz="351378"/>
            <a:endParaRPr lang="en-GB" sz="138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84585" y="123691"/>
            <a:ext cx="545973" cy="461665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A91523B-B3D2-482B-B7D7-CF71B03D89A0}"/>
              </a:ext>
            </a:extLst>
          </p:cNvPr>
          <p:cNvSpPr txBox="1"/>
          <p:nvPr/>
        </p:nvSpPr>
        <p:spPr>
          <a:xfrm>
            <a:off x="835524" y="530266"/>
            <a:ext cx="10274458" cy="1014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indent="217361" algn="ctr" defTabSz="351378">
              <a:tabLst>
                <a:tab pos="977741" algn="l"/>
                <a:tab pos="1701852" algn="l"/>
              </a:tabLst>
            </a:pPr>
            <a:r>
              <a:rPr lang="lv-LV" sz="2800" b="1" dirty="0" smtClean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ZIŅOJUMA </a:t>
            </a:r>
            <a:r>
              <a:rPr lang="lv-LV" sz="2800" b="1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NOSAUKUMS</a:t>
            </a:r>
            <a:endParaRPr lang="lt-LT" sz="2800" b="1" dirty="0">
              <a:solidFill>
                <a:prstClr val="black"/>
              </a:solidFill>
              <a:latin typeface="Times" panose="02020603050405020304" pitchFamily="18" charset="0"/>
              <a:ea typeface="Cambria" panose="02040503050406030204" pitchFamily="18" charset="0"/>
              <a:cs typeface="Times" panose="02020603050405020304" pitchFamily="18" charset="0"/>
            </a:endParaRPr>
          </a:p>
          <a:p>
            <a:pPr algn="ctr"/>
            <a:r>
              <a:rPr lang="lv-LV" sz="1595" b="1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Vārds Uzvārds</a:t>
            </a:r>
            <a:r>
              <a:rPr lang="lv-LV" sz="1595" b="1" baseline="30000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1</a:t>
            </a:r>
            <a:r>
              <a:rPr lang="lv-LV" sz="1595" b="1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, Vārds Uzvārds</a:t>
            </a:r>
            <a:r>
              <a:rPr lang="lv-LV" sz="1595" b="1" baseline="30000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2</a:t>
            </a:r>
            <a:r>
              <a:rPr lang="lv-LV" sz="1595" b="1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 </a:t>
            </a:r>
            <a:endParaRPr lang="en-GB" sz="1595" b="1" dirty="0">
              <a:solidFill>
                <a:prstClr val="black"/>
              </a:solidFill>
              <a:latin typeface="Times" panose="02020603050405020304" pitchFamily="18" charset="0"/>
              <a:ea typeface="Cambria" panose="02040503050406030204" pitchFamily="18" charset="0"/>
              <a:cs typeface="Times" panose="02020603050405020304" pitchFamily="18" charset="0"/>
            </a:endParaRPr>
          </a:p>
          <a:p>
            <a:pPr algn="ctr"/>
            <a:r>
              <a:rPr lang="lv-LV" sz="1595" baseline="30000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1</a:t>
            </a:r>
            <a:r>
              <a:rPr lang="lv-LV" sz="1595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Organizācijas nosaukums, </a:t>
            </a:r>
            <a:r>
              <a:rPr lang="lv-LV" sz="1595" baseline="30000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2</a:t>
            </a:r>
            <a:r>
              <a:rPr lang="lv-LV" sz="1595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Or</a:t>
            </a:r>
            <a:r>
              <a:rPr lang="lv-LV" sz="1600" dirty="0">
                <a:latin typeface="Times" panose="02020603050405020304" pitchFamily="18" charset="0"/>
                <a:cs typeface="Times" panose="02020603050405020304" pitchFamily="18" charset="0"/>
              </a:rPr>
              <a:t>ganizācijas nosaukums</a:t>
            </a:r>
            <a:endParaRPr lang="en-GB" sz="16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B4702EE-EBB7-4B56-8533-A6545D2B4FE5}"/>
              </a:ext>
            </a:extLst>
          </p:cNvPr>
          <p:cNvSpPr/>
          <p:nvPr/>
        </p:nvSpPr>
        <p:spPr>
          <a:xfrm>
            <a:off x="4037737" y="105725"/>
            <a:ext cx="7072245" cy="45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351378">
              <a:defRPr/>
            </a:pPr>
            <a:r>
              <a:rPr lang="lv-LV" sz="1200" b="1" dirty="0">
                <a:solidFill>
                  <a:srgbClr val="00B05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Zinātniski praktiskā konference "Līdzsvarota lauksaimniecība" </a:t>
            </a:r>
            <a:r>
              <a:rPr lang="lv-LV" sz="1200" b="1" dirty="0" smtClean="0">
                <a:solidFill>
                  <a:srgbClr val="00B05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2025</a:t>
            </a:r>
            <a:endParaRPr lang="lv-LV" sz="1200" b="1" dirty="0">
              <a:solidFill>
                <a:srgbClr val="00B050"/>
              </a:solidFill>
              <a:latin typeface="Times" panose="02020603050405020304" pitchFamily="18" charset="0"/>
              <a:cs typeface="Times" panose="02020603050405020304" pitchFamily="18" charset="0"/>
            </a:endParaRPr>
          </a:p>
          <a:p>
            <a:pPr algn="r" defTabSz="351378">
              <a:defRPr/>
            </a:pPr>
            <a:endParaRPr lang="en-US" sz="114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78BB6C6-2155-43A3-9824-D09B35106AAF}"/>
              </a:ext>
            </a:extLst>
          </p:cNvPr>
          <p:cNvSpPr/>
          <p:nvPr/>
        </p:nvSpPr>
        <p:spPr>
          <a:xfrm>
            <a:off x="6408305" y="2005135"/>
            <a:ext cx="5612825" cy="416648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/>
              <a:t>ATTĒLS/I VAI GRAFIKS/I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72F8654-4214-4A97-A549-15F8D37B514E}"/>
              </a:ext>
            </a:extLst>
          </p:cNvPr>
          <p:cNvSpPr txBox="1"/>
          <p:nvPr/>
        </p:nvSpPr>
        <p:spPr>
          <a:xfrm>
            <a:off x="109612" y="6220963"/>
            <a:ext cx="11920945" cy="5133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351378"/>
            <a:r>
              <a:rPr lang="lv-LV" sz="1368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Projekta Nr., nosaukums vai cita informācija</a:t>
            </a:r>
          </a:p>
          <a:p>
            <a:pPr defTabSz="351378"/>
            <a:endParaRPr lang="lv-LV" sz="1368" b="1" i="1" dirty="0">
              <a:solidFill>
                <a:prstClr val="black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3691"/>
            <a:ext cx="1590095" cy="67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777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Box 471"/>
          <p:cNvSpPr txBox="1">
            <a:spLocks noChangeArrowheads="1"/>
          </p:cNvSpPr>
          <p:nvPr/>
        </p:nvSpPr>
        <p:spPr bwMode="auto">
          <a:xfrm>
            <a:off x="140423" y="1510292"/>
            <a:ext cx="4648704" cy="39973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lIns="30110" tIns="15053" rIns="30110" bIns="15053">
            <a:spAutoFit/>
          </a:bodyPr>
          <a:lstStyle>
            <a:lvl1pPr defTabSz="74930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74930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7493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7493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7493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749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749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749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7493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178408">
              <a:spcBef>
                <a:spcPct val="50000"/>
              </a:spcBef>
              <a:buNone/>
            </a:pPr>
            <a:r>
              <a:rPr lang="lt-LT" altLang="fr-FR" b="1" dirty="0">
                <a:solidFill>
                  <a:prstClr val="white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Rezultāti</a:t>
            </a:r>
            <a:endParaRPr lang="en-US" altLang="fr-FR" b="1" dirty="0">
              <a:solidFill>
                <a:prstClr val="white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807333-B18B-4779-812F-ECFBF6BC6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3" y="-5377629"/>
            <a:ext cx="74345" cy="39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781" tIns="18390" rIns="36781" bIns="18390" numCol="1" anchor="ctr" anchorCtr="0" compatLnSpc="1">
            <a:prstTxWarp prst="textNoShape">
              <a:avLst/>
            </a:prstTxWarp>
            <a:spAutoFit/>
          </a:bodyPr>
          <a:lstStyle/>
          <a:p>
            <a:pPr defTabSz="351378"/>
            <a:endParaRPr lang="lt-LT" sz="233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1">
            <a:extLst>
              <a:ext uri="{FF2B5EF4-FFF2-40B4-BE49-F238E27FC236}">
                <a16:creationId xmlns:a16="http://schemas.microsoft.com/office/drawing/2014/main" id="{7827FF4C-B2E6-44E9-8281-A188A5129D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5495" y="4011938"/>
            <a:ext cx="74345" cy="39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781" tIns="18390" rIns="36781" bIns="18390" numCol="1" anchor="ctr" anchorCtr="0" compatLnSpc="1">
            <a:prstTxWarp prst="textNoShape">
              <a:avLst/>
            </a:prstTxWarp>
            <a:spAutoFit/>
          </a:bodyPr>
          <a:lstStyle/>
          <a:p>
            <a:pPr defTabSz="351378"/>
            <a:endParaRPr lang="lt-LT" sz="233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AA956FBB-F50B-4001-A17E-EE1008D25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5495" y="5176668"/>
            <a:ext cx="74345" cy="39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36781" tIns="18390" rIns="36781" bIns="18390" numCol="1" anchor="ctr" anchorCtr="0" compatLnSpc="1">
            <a:prstTxWarp prst="textNoShape">
              <a:avLst/>
            </a:prstTxWarp>
            <a:spAutoFit/>
          </a:bodyPr>
          <a:lstStyle/>
          <a:p>
            <a:pPr defTabSz="351378"/>
            <a:endParaRPr lang="lt-LT" sz="233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AutoShape 2" descr="blob:https://web.whatsapp.com/e6106b17-26b7-4d01-b96a-3e18b4fb925f"/>
          <p:cNvSpPr>
            <a:spLocks noChangeAspect="1" noChangeArrowheads="1"/>
          </p:cNvSpPr>
          <p:nvPr/>
        </p:nvSpPr>
        <p:spPr bwMode="auto">
          <a:xfrm>
            <a:off x="37042" y="-34396"/>
            <a:ext cx="72571" cy="72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21771" tIns="10886" rIns="21771" bIns="10886" numCol="1" anchor="t" anchorCtr="0" compatLnSpc="1">
            <a:prstTxWarp prst="textNoShape">
              <a:avLst/>
            </a:prstTxWarp>
          </a:bodyPr>
          <a:lstStyle/>
          <a:p>
            <a:pPr defTabSz="351378"/>
            <a:endParaRPr lang="en-GB" sz="138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959673" y="2642722"/>
            <a:ext cx="9136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51378"/>
            <a:r>
              <a:rPr lang="lv-LV" sz="2400" dirty="0">
                <a:solidFill>
                  <a:schemeClr val="bg1"/>
                </a:solidFill>
                <a:latin typeface="Calibri"/>
              </a:rPr>
              <a:t>2023</a:t>
            </a:r>
            <a:endParaRPr lang="en-US" sz="2400" dirty="0">
              <a:solidFill>
                <a:schemeClr val="bg1"/>
              </a:solidFill>
              <a:latin typeface="Calibri"/>
            </a:endParaRPr>
          </a:p>
        </p:txBody>
      </p:sp>
      <p:sp>
        <p:nvSpPr>
          <p:cNvPr id="60" name="Text Box 472"/>
          <p:cNvSpPr txBox="1">
            <a:spLocks noChangeArrowheads="1"/>
          </p:cNvSpPr>
          <p:nvPr/>
        </p:nvSpPr>
        <p:spPr bwMode="auto">
          <a:xfrm>
            <a:off x="140423" y="1970331"/>
            <a:ext cx="4673006" cy="20281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lIns="150838" tIns="150838" rIns="150838" bIns="150838">
            <a:spAutoFit/>
          </a:bodyPr>
          <a:lstStyle>
            <a:lvl1pPr defTabSz="360045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36004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36004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36004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360045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857267">
              <a:spcBef>
                <a:spcPct val="0"/>
              </a:spcBef>
              <a:buNone/>
            </a:pPr>
            <a:r>
              <a:rPr lang="lv-LV" altLang="fr-FR" sz="16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Teksts</a:t>
            </a:r>
            <a:endParaRPr lang="en-GB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en-GB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6" name="Text Box 472"/>
          <p:cNvSpPr txBox="1">
            <a:spLocks noChangeArrowheads="1"/>
          </p:cNvSpPr>
          <p:nvPr/>
        </p:nvSpPr>
        <p:spPr bwMode="auto">
          <a:xfrm>
            <a:off x="8250954" y="1509316"/>
            <a:ext cx="3779604" cy="25206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 lIns="150838" tIns="150838" rIns="150838" bIns="150838">
            <a:spAutoFit/>
          </a:bodyPr>
          <a:lstStyle>
            <a:lvl1pPr defTabSz="360045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36004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36004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36004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360045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857267">
              <a:spcBef>
                <a:spcPct val="0"/>
              </a:spcBef>
              <a:buNone/>
            </a:pPr>
            <a:r>
              <a:rPr lang="lv-LV" altLang="fr-FR" sz="16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Teksts</a:t>
            </a:r>
          </a:p>
          <a:p>
            <a:pPr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defTabSz="857267">
              <a:spcBef>
                <a:spcPct val="0"/>
              </a:spcBef>
              <a:buNone/>
            </a:pPr>
            <a:endParaRPr lang="en-GB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 defTabSz="857267">
              <a:spcBef>
                <a:spcPct val="0"/>
              </a:spcBef>
              <a:buNone/>
            </a:pPr>
            <a:endParaRPr lang="en-US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2" name="Text Box 472"/>
          <p:cNvSpPr txBox="1">
            <a:spLocks noChangeArrowheads="1"/>
          </p:cNvSpPr>
          <p:nvPr/>
        </p:nvSpPr>
        <p:spPr bwMode="auto">
          <a:xfrm>
            <a:off x="4892185" y="4334813"/>
            <a:ext cx="7136766" cy="17819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lIns="150838" tIns="150838" rIns="150838" bIns="150838">
            <a:spAutoFit/>
          </a:bodyPr>
          <a:lstStyle>
            <a:lvl1pPr defTabSz="3600450">
              <a:spcBef>
                <a:spcPct val="20000"/>
              </a:spcBef>
              <a:buChar char="•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36004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36004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360045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360045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3600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defTabSz="857267">
              <a:spcBef>
                <a:spcPct val="0"/>
              </a:spcBef>
              <a:buNone/>
            </a:pPr>
            <a:r>
              <a:rPr lang="lv-LV" altLang="fr-FR" sz="1600" i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Teksts</a:t>
            </a:r>
          </a:p>
          <a:p>
            <a:pPr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defTabSz="857267">
              <a:spcBef>
                <a:spcPct val="0"/>
              </a:spcBef>
              <a:buNone/>
            </a:pPr>
            <a:endParaRPr lang="lv-LV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defTabSz="857267">
              <a:spcBef>
                <a:spcPct val="0"/>
              </a:spcBef>
              <a:buNone/>
            </a:pPr>
            <a:endParaRPr lang="en-GB" altLang="fr-FR" sz="1600" i="1" dirty="0">
              <a:solidFill>
                <a:prstClr val="black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1484585" y="123691"/>
            <a:ext cx="545973" cy="461665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lv-LV" sz="2400" dirty="0">
                <a:latin typeface="Cambria" panose="02040503050406030204" pitchFamily="18" charset="0"/>
                <a:ea typeface="Cambria" panose="02040503050406030204" pitchFamily="18" charset="0"/>
              </a:rPr>
              <a:t>3.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C51EA53-BFD4-4A18-9539-E8265F0302BE}"/>
              </a:ext>
            </a:extLst>
          </p:cNvPr>
          <p:cNvSpPr/>
          <p:nvPr/>
        </p:nvSpPr>
        <p:spPr>
          <a:xfrm>
            <a:off x="4037737" y="105725"/>
            <a:ext cx="707224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351378">
              <a:defRPr/>
            </a:pPr>
            <a:r>
              <a:rPr lang="lv-LV" sz="1200" b="1" dirty="0">
                <a:solidFill>
                  <a:srgbClr val="00B050"/>
                </a:solidFill>
                <a:latin typeface="Times" panose="02020603050405020304" pitchFamily="18" charset="0"/>
                <a:cs typeface="Times" panose="02020603050405020304" pitchFamily="18" charset="0"/>
              </a:rPr>
              <a:t>Zinātniski praktiskā konference "Līdzsvarota lauksaimniecība"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E375BAD-22FB-4A35-ADEA-AA292C498084}"/>
              </a:ext>
            </a:extLst>
          </p:cNvPr>
          <p:cNvSpPr/>
          <p:nvPr/>
        </p:nvSpPr>
        <p:spPr>
          <a:xfrm>
            <a:off x="4888845" y="1509316"/>
            <a:ext cx="3286693" cy="25206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/>
              <a:t>ATTĒLS/I VAI GRAFIKS/I</a:t>
            </a:r>
            <a:endParaRPr lang="lv-LV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3D68A02-191C-4415-80F3-1ECBEBD35F78}"/>
              </a:ext>
            </a:extLst>
          </p:cNvPr>
          <p:cNvSpPr/>
          <p:nvPr/>
        </p:nvSpPr>
        <p:spPr>
          <a:xfrm>
            <a:off x="140423" y="4058809"/>
            <a:ext cx="4673006" cy="20682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/>
              <a:t>ATTĒLS/I VAI GRAFIKS/I</a:t>
            </a:r>
            <a:endParaRPr lang="lv-LV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0456D96-1356-40FA-8966-DDF2918980EC}"/>
              </a:ext>
            </a:extLst>
          </p:cNvPr>
          <p:cNvSpPr txBox="1"/>
          <p:nvPr/>
        </p:nvSpPr>
        <p:spPr>
          <a:xfrm>
            <a:off x="140423" y="6196936"/>
            <a:ext cx="11890136" cy="51334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defTabSz="351378"/>
            <a:r>
              <a:rPr lang="lv-LV" sz="1368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Projekta Nr., nosaukums vai cita informācija</a:t>
            </a:r>
          </a:p>
          <a:p>
            <a:pPr defTabSz="351378"/>
            <a:endParaRPr lang="lv-LV" sz="1368" b="1" i="1" dirty="0">
              <a:solidFill>
                <a:prstClr val="black"/>
              </a:solidFill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705D963-7A5C-40D4-9BB5-8723C2761C05}"/>
              </a:ext>
            </a:extLst>
          </p:cNvPr>
          <p:cNvSpPr txBox="1"/>
          <p:nvPr/>
        </p:nvSpPr>
        <p:spPr>
          <a:xfrm>
            <a:off x="4883561" y="4104973"/>
            <a:ext cx="7157227" cy="38728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 defTabSz="351378">
              <a:lnSpc>
                <a:spcPts val="2269"/>
              </a:lnSpc>
            </a:pPr>
            <a:r>
              <a:rPr lang="lt-LT" sz="24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Secinājumi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3691"/>
            <a:ext cx="1590095" cy="676187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A91523B-B3D2-482B-B7D7-CF71B03D89A0}"/>
              </a:ext>
            </a:extLst>
          </p:cNvPr>
          <p:cNvSpPr txBox="1"/>
          <p:nvPr/>
        </p:nvSpPr>
        <p:spPr>
          <a:xfrm>
            <a:off x="948262" y="474449"/>
            <a:ext cx="10274458" cy="1014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indent="217361" algn="ctr" defTabSz="351378">
              <a:tabLst>
                <a:tab pos="977741" algn="l"/>
                <a:tab pos="1701852" algn="l"/>
              </a:tabLst>
            </a:pPr>
            <a:r>
              <a:rPr lang="lv-LV" sz="2800" b="1" dirty="0" smtClean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ZIŅOJUMA </a:t>
            </a:r>
            <a:r>
              <a:rPr lang="lv-LV" sz="2800" b="1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NOSAUKUMS</a:t>
            </a:r>
            <a:endParaRPr lang="lt-LT" sz="2800" b="1" dirty="0">
              <a:solidFill>
                <a:prstClr val="black"/>
              </a:solidFill>
              <a:latin typeface="Times" panose="02020603050405020304" pitchFamily="18" charset="0"/>
              <a:ea typeface="Cambria" panose="02040503050406030204" pitchFamily="18" charset="0"/>
              <a:cs typeface="Times" panose="02020603050405020304" pitchFamily="18" charset="0"/>
            </a:endParaRPr>
          </a:p>
          <a:p>
            <a:pPr algn="ctr"/>
            <a:r>
              <a:rPr lang="lv-LV" sz="1595" b="1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Vārds Uzvārds</a:t>
            </a:r>
            <a:r>
              <a:rPr lang="lv-LV" sz="1595" b="1" baseline="30000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1</a:t>
            </a:r>
            <a:r>
              <a:rPr lang="lv-LV" sz="1595" b="1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, Vārds Uzvārds</a:t>
            </a:r>
            <a:r>
              <a:rPr lang="lv-LV" sz="1595" b="1" baseline="30000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2</a:t>
            </a:r>
            <a:r>
              <a:rPr lang="lv-LV" sz="1595" b="1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 </a:t>
            </a:r>
            <a:endParaRPr lang="en-GB" sz="1595" b="1" dirty="0">
              <a:solidFill>
                <a:prstClr val="black"/>
              </a:solidFill>
              <a:latin typeface="Times" panose="02020603050405020304" pitchFamily="18" charset="0"/>
              <a:ea typeface="Cambria" panose="02040503050406030204" pitchFamily="18" charset="0"/>
              <a:cs typeface="Times" panose="02020603050405020304" pitchFamily="18" charset="0"/>
            </a:endParaRPr>
          </a:p>
          <a:p>
            <a:pPr algn="ctr"/>
            <a:r>
              <a:rPr lang="lv-LV" sz="1595" baseline="30000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1</a:t>
            </a:r>
            <a:r>
              <a:rPr lang="lv-LV" sz="1595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Organizācijas nosaukums, </a:t>
            </a:r>
            <a:r>
              <a:rPr lang="lv-LV" sz="1595" baseline="30000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2</a:t>
            </a:r>
            <a:r>
              <a:rPr lang="lv-LV" sz="1595" dirty="0">
                <a:solidFill>
                  <a:prstClr val="black"/>
                </a:solidFill>
                <a:latin typeface="Times" panose="02020603050405020304" pitchFamily="18" charset="0"/>
                <a:ea typeface="Cambria" panose="02040503050406030204" pitchFamily="18" charset="0"/>
                <a:cs typeface="Times" panose="02020603050405020304" pitchFamily="18" charset="0"/>
              </a:rPr>
              <a:t>Or</a:t>
            </a:r>
            <a:r>
              <a:rPr lang="lv-LV" sz="1600" dirty="0">
                <a:latin typeface="Times" panose="02020603050405020304" pitchFamily="18" charset="0"/>
                <a:cs typeface="Times" panose="02020603050405020304" pitchFamily="18" charset="0"/>
              </a:rPr>
              <a:t>ganizācijas nosaukums</a:t>
            </a:r>
            <a:endParaRPr lang="en-GB" sz="16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480968"/>
      </p:ext>
    </p:extLst>
  </p:cSld>
  <p:clrMapOvr>
    <a:masterClrMapping/>
  </p:clrMapOvr>
</p:sld>
</file>

<file path=ppt/theme/theme1.xml><?xml version="1.0" encoding="utf-8"?>
<a:theme xmlns:a="http://schemas.openxmlformats.org/drawingml/2006/main" name="Portrait_poster_template-PLAI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251</Words>
  <Application>Microsoft Office PowerPoint</Application>
  <PresentationFormat>Widescreen</PresentationFormat>
  <Paragraphs>68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Baltic </vt:lpstr>
      <vt:lpstr>Bookman Old Style</vt:lpstr>
      <vt:lpstr>Calibri</vt:lpstr>
      <vt:lpstr>Cambria</vt:lpstr>
      <vt:lpstr>Times</vt:lpstr>
      <vt:lpstr>Times New Roman</vt:lpstr>
      <vt:lpstr>Portrait_poster_template-PLAID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Lietotājs</cp:lastModifiedBy>
  <cp:revision>27</cp:revision>
  <dcterms:created xsi:type="dcterms:W3CDTF">2024-08-25T18:16:49Z</dcterms:created>
  <dcterms:modified xsi:type="dcterms:W3CDTF">2025-01-14T14:08:39Z</dcterms:modified>
</cp:coreProperties>
</file>